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ibre Franklin Medium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/24jM8cG+96CH1DOQJpNwLKCv0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 Giff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D88AB0-BF6B-4C74-9156-9B3A05141C5F}">
  <a:tblStyle styleId="{08D88AB0-BF6B-4C74-9156-9B3A05141C5F}" styleName="Table_0">
    <a:wholeTbl>
      <a:tcTxStyle b="off" i="off">
        <a:font>
          <a:latin typeface="Franklin Gothic Medium"/>
          <a:ea typeface="Franklin Gothic Medium"/>
          <a:cs typeface="Franklin Gothic Medium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BF2"/>
          </a:solidFill>
        </a:fill>
      </a:tcStyle>
    </a:wholeTbl>
    <a:band1H>
      <a:tcTxStyle b="off" i="off"/>
      <a:tcStyle>
        <a:tcBdr/>
        <a:fill>
          <a:solidFill>
            <a:srgbClr val="D1D5E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1D5E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96E87BE-8E35-48BE-9B24-FCAC014C92A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/>
    <p:restoredTop sz="94620"/>
  </p:normalViewPr>
  <p:slideViewPr>
    <p:cSldViewPr snapToGrid="0">
      <p:cViewPr varScale="1">
        <p:scale>
          <a:sx n="103" d="100"/>
          <a:sy n="103" d="100"/>
        </p:scale>
        <p:origin x="17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Maldonado" userId="0ea9e580-301f-4072-a03c-c926ddde1fb3" providerId="ADAL" clId="{DD53BCBE-34FD-1645-A609-C9EDC44191ED}"/>
    <pc:docChg chg="undo custSel modSld">
      <pc:chgData name="Roger Maldonado" userId="0ea9e580-301f-4072-a03c-c926ddde1fb3" providerId="ADAL" clId="{DD53BCBE-34FD-1645-A609-C9EDC44191ED}" dt="2021-10-20T23:49:03.895" v="145" actId="20577"/>
      <pc:docMkLst>
        <pc:docMk/>
      </pc:docMkLst>
      <pc:sldChg chg="delCm">
        <pc:chgData name="Roger Maldonado" userId="0ea9e580-301f-4072-a03c-c926ddde1fb3" providerId="ADAL" clId="{DD53BCBE-34FD-1645-A609-C9EDC44191ED}" dt="2021-10-20T23:45:14.706" v="0" actId="1592"/>
        <pc:sldMkLst>
          <pc:docMk/>
          <pc:sldMk cId="0" sldId="256"/>
        </pc:sldMkLst>
      </pc:sldChg>
      <pc:sldChg chg="modSp mod">
        <pc:chgData name="Roger Maldonado" userId="0ea9e580-301f-4072-a03c-c926ddde1fb3" providerId="ADAL" clId="{DD53BCBE-34FD-1645-A609-C9EDC44191ED}" dt="2021-10-20T23:49:03.895" v="145" actId="20577"/>
        <pc:sldMkLst>
          <pc:docMk/>
          <pc:sldMk cId="0" sldId="277"/>
        </pc:sldMkLst>
        <pc:spChg chg="mod">
          <ac:chgData name="Roger Maldonado" userId="0ea9e580-301f-4072-a03c-c926ddde1fb3" providerId="ADAL" clId="{DD53BCBE-34FD-1645-A609-C9EDC44191ED}" dt="2021-10-20T23:49:03.895" v="145" actId="20577"/>
          <ac:spMkLst>
            <pc:docMk/>
            <pc:sldMk cId="0" sldId="277"/>
            <ac:spMk id="2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9c0b0d4c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f9c0b0d4c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9c0b0d4ca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f9c0b0d4ca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9c0b0d4ca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f9c0b0d4c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c0b0d4ca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f9c0b0d4ca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9c0b0d4c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f9c0b0d4c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9c0b0d4ca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f9c0b0d4ca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9c0b0d4c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f9c0b0d4c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9c0b0d4ca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f9c0b0d4ca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9c0b0d4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f9c0b0d4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9c0b0d4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f9c0b0d4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" name="Google Shape;19;p33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" name="Google Shape;20;p33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" name="Google Shape;92;p45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 rot="5400000">
            <a:off x="5075237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" name="Google Shape;38;p40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" name="Google Shape;53;p34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" name="Google Shape;54;p34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3" name="Google Shape;63;p4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" name="Google Shape;77;p3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" name="Google Shape;78;p37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" name="Google Shape;11;p32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" name="Google Shape;12;p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toca.org/" TargetMode="External"/><Relationship Id="rId4" Type="http://schemas.openxmlformats.org/officeDocument/2006/relationships/hyperlink" Target="mailto:eboggs@ctoc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494225" y="964125"/>
            <a:ext cx="49224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</a:pPr>
            <a:r>
              <a:rPr lang="en-US" sz="3600"/>
              <a:t>FAIR SHARE IN GLASTONBURY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</a:pPr>
            <a:endParaRPr sz="3600"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928086"/>
            <a:ext cx="5004571" cy="164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88450" y="3177862"/>
            <a:ext cx="5943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October </a:t>
            </a:r>
            <a:r>
              <a:rPr lang="en-US" sz="1800" i="1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27</a:t>
            </a:r>
            <a:r>
              <a:rPr lang="en-US" sz="1800" b="0" i="1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2021</a:t>
            </a:r>
            <a:endParaRPr sz="1800" b="0" i="1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1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Presentation for the Glastonbury Affordable Housing Steering Committee</a:t>
            </a: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Open Communities Alliance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7217445" y="533400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Fair Share: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STEP 2</a:t>
            </a:r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TOWN AND REGIONAL ALLOCATIONS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201777" y="1793633"/>
            <a:ext cx="35814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300" b="1" dirty="0"/>
              <a:t>We consider four factors: </a:t>
            </a:r>
            <a:br>
              <a:rPr lang="en-US" sz="1300" b="1" dirty="0"/>
            </a:br>
            <a:endParaRPr sz="1300" b="1" dirty="0"/>
          </a:p>
          <a:p>
            <a:pPr marL="331470" lvl="0" indent="-28575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Wingdings" pitchFamily="2" charset="2"/>
              <a:buChar char="§"/>
            </a:pPr>
            <a:r>
              <a:rPr lang="en-US" sz="1300" b="1" dirty="0"/>
              <a:t>Income, </a:t>
            </a:r>
            <a:endParaRPr lang="en-US" dirty="0"/>
          </a:p>
          <a:p>
            <a:pPr marL="331470" lvl="0" indent="-28575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Wingdings" pitchFamily="2" charset="2"/>
              <a:buChar char="§"/>
            </a:pPr>
            <a:r>
              <a:rPr lang="en-US" sz="1300" b="1" dirty="0"/>
              <a:t>Wealth, </a:t>
            </a:r>
            <a:endParaRPr lang="en-US" dirty="0"/>
          </a:p>
          <a:p>
            <a:pPr marL="331470" lvl="0" indent="-28575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Wingdings" pitchFamily="2" charset="2"/>
              <a:buChar char="§"/>
            </a:pPr>
            <a:r>
              <a:rPr lang="en-US" sz="1300" b="1" dirty="0"/>
              <a:t>Multifamily Housing, and </a:t>
            </a:r>
            <a:endParaRPr lang="en-US" dirty="0"/>
          </a:p>
          <a:p>
            <a:pPr marL="331470" lvl="0" indent="-28575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Wingdings" pitchFamily="2" charset="2"/>
              <a:buChar char="§"/>
            </a:pPr>
            <a:r>
              <a:rPr lang="en-US" sz="1300" b="1" dirty="0"/>
              <a:t>Poverty</a:t>
            </a:r>
            <a:endParaRPr dirty="0"/>
          </a:p>
          <a:p>
            <a:pPr marL="274320" lvl="0" indent="-14605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endParaRPr sz="1300" b="1" dirty="0"/>
          </a:p>
          <a:p>
            <a:pPr marL="4572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rPr lang="en-US" sz="1300" b="1" dirty="0"/>
              <a:t>Each factor tracks back to CGS Sec. 8-2 or sound planning principles.</a:t>
            </a:r>
            <a:endParaRPr dirty="0"/>
          </a:p>
          <a:p>
            <a:pPr marL="4572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endParaRPr sz="1300" b="1" dirty="0"/>
          </a:p>
          <a:p>
            <a:pPr marL="4572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rPr lang="en-US" sz="1300" b="1" dirty="0"/>
              <a:t>Towns with more than 20% poverty are not given a Fair Share Goal.</a:t>
            </a:r>
            <a:endParaRPr dirty="0"/>
          </a:p>
          <a:p>
            <a:pPr marL="4572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endParaRPr sz="1300" b="1" dirty="0"/>
          </a:p>
          <a:p>
            <a:pPr marL="4572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rPr lang="en-US" sz="1300" b="1" dirty="0"/>
              <a:t>Town 10-year Fair Share Goals are capped at 20% of current housing stock. Reduces total to 120,000 units.</a:t>
            </a:r>
            <a:endParaRPr dirty="0"/>
          </a:p>
          <a:p>
            <a:pPr marL="4572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endParaRPr sz="1300" dirty="0"/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8866" y="1869090"/>
            <a:ext cx="4978524" cy="384590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1" name="Google Shape;181;p2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FAIR SHARE ALLOCATIONS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9c0b0d4ca_0_5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8" name="Google Shape;188;gf9c0b0d4ca_0_5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HOUSING INEQUITY IN GLASTONBURY</a:t>
            </a:r>
            <a:endParaRPr/>
          </a:p>
        </p:txBody>
      </p:sp>
      <p:graphicFrame>
        <p:nvGraphicFramePr>
          <p:cNvPr id="189" name="Google Shape;189;gf9c0b0d4ca_0_52"/>
          <p:cNvGraphicFramePr/>
          <p:nvPr/>
        </p:nvGraphicFramePr>
        <p:xfrm>
          <a:off x="493850" y="3124088"/>
          <a:ext cx="8323725" cy="2465875"/>
        </p:xfrm>
        <a:graphic>
          <a:graphicData uri="http://schemas.openxmlformats.org/drawingml/2006/table">
            <a:tbl>
              <a:tblPr>
                <a:noFill/>
                <a:tableStyleId>{08D88AB0-BF6B-4C74-9156-9B3A05141C5F}</a:tableStyleId>
              </a:tblPr>
              <a:tblGrid>
                <a:gridCol w="17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Income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Poverty Rate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Equalized Net Assets per Capita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Multifamily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Fair Share Units (over 10 years)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Glastonbury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$120,837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3.6%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$178,362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16.77%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1,550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Hartford County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$75,148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10.8%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$121,150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38.74%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C7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Connecticut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$78,444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9.9%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$160,428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35.69%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" name="Google Shape;190;gf9c0b0d4ca_0_52"/>
          <p:cNvSpPr txBox="1"/>
          <p:nvPr/>
        </p:nvSpPr>
        <p:spPr>
          <a:xfrm>
            <a:off x="3462850" y="5860075"/>
            <a:ext cx="541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 Source: ACS 2019, CT Office of Policy and Management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2982" y="1678949"/>
            <a:ext cx="6408319" cy="495045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FAIR SHARE ALLOCATIONS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862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Requirements for Housing Missing from the Market. Towns would be required to include (subject to change):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No more than 50% homeownership.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No more than 30% age restricted.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At least 10% of affordable units for 30% AMI households.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At least 50% of affordable units for 50% AMI households.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At least 30% of affordable units must be at least 2 bedrooms.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At least 20% of affordable units must be 3 bedrooms.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No more than 10% of affordable units can be studios.</a:t>
            </a:r>
            <a:br>
              <a:rPr lang="en-US" dirty="0"/>
            </a:br>
            <a:endParaRPr lang="en-US" dirty="0"/>
          </a:p>
          <a:p>
            <a:pPr marL="38862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All units developed must be marketed across racial lines.</a:t>
            </a:r>
          </a:p>
          <a:p>
            <a:pPr marL="38862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endParaRPr lang="en-US" dirty="0"/>
          </a:p>
          <a:p>
            <a:pPr marL="38862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Towns cannot satisfy their Fair Share obligation by planning to build only in parts of town that have higher poverty rates.</a:t>
            </a:r>
            <a:endParaRPr dirty="0"/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INTEGRATIVE ELEMENTS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FAIR SHARE: NEW JERSEY SUCCESS</a:t>
            </a:r>
            <a:endParaRPr dirty="0"/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30" y="1828799"/>
            <a:ext cx="3733800" cy="42935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2" name="Google Shape;212;p28"/>
          <p:cNvGraphicFramePr/>
          <p:nvPr/>
        </p:nvGraphicFramePr>
        <p:xfrm>
          <a:off x="4416525" y="3287813"/>
          <a:ext cx="4470700" cy="2834500"/>
        </p:xfrm>
        <a:graphic>
          <a:graphicData uri="http://schemas.openxmlformats.org/drawingml/2006/table">
            <a:tbl>
              <a:tblPr>
                <a:noFill/>
                <a:tableStyleId>{08D88AB0-BF6B-4C74-9156-9B3A05141C5F}</a:tableStyleId>
              </a:tblPr>
              <a:tblGrid>
                <a:gridCol w="28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Income for CT Residents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 $  59.1 Billion 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State and Local Tax Revenue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 $  12.2 Billion 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Jobs (FTEs sustained for 10 years)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                    79,299 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" name="Google Shape;213;p28"/>
          <p:cNvSpPr txBox="1"/>
          <p:nvPr/>
        </p:nvSpPr>
        <p:spPr>
          <a:xfrm>
            <a:off x="4504175" y="2385700"/>
            <a:ext cx="4295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Potential Economic Impacts (NAHB, 2019)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380999" y="1719070"/>
            <a:ext cx="8407893" cy="463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8862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Improved Health Outcomes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E.g. The September 2021 edition of </a:t>
            </a:r>
            <a:r>
              <a:rPr lang="en-US" i="1" dirty="0"/>
              <a:t>Housing Policy Debate </a:t>
            </a:r>
            <a:r>
              <a:rPr lang="en-US" dirty="0"/>
              <a:t>reports that researchers from Johns Hopkins found an over 30% decrease in asthma and mental health hospital admissions for children whose families use a voucher to move out of high poverty areas. Fewer cases of asthma and mental health challenges among low-income children translates into genuine opportunities to break the cycle of poverty, decreasing the workload for all legal services providers. </a:t>
            </a:r>
            <a:br>
              <a:rPr lang="en-US" dirty="0"/>
            </a:br>
            <a:endParaRPr dirty="0"/>
          </a:p>
          <a:p>
            <a:pPr marL="388620" lvl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Access to Higher Performing Schools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Fair Share would produce at least 40,000 2- and 3-bedroom units in some of the highest performing school districts in the state.</a:t>
            </a:r>
            <a:br>
              <a:rPr lang="en-US" dirty="0"/>
            </a:br>
            <a:endParaRPr dirty="0"/>
          </a:p>
          <a:p>
            <a:pPr marL="388620" lvl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Greater support for poverty-alleviating measures at the Legislature.</a:t>
            </a:r>
            <a:br>
              <a:rPr lang="en-US" dirty="0"/>
            </a:br>
            <a:endParaRPr dirty="0"/>
          </a:p>
          <a:p>
            <a:pPr marL="388620" lvl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Increased cross-racial/ethnicity relationships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= Decreased racism</a:t>
            </a:r>
            <a:endParaRPr dirty="0"/>
          </a:p>
          <a:p>
            <a:pPr marL="548640" lvl="1" indent="-18288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= Increased tolerance/acceptance of differences</a:t>
            </a:r>
            <a:endParaRPr dirty="0"/>
          </a:p>
          <a:p>
            <a:pPr marL="548640" lvl="1" indent="-77152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548640" lvl="1" indent="-77152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19" name="Google Shape;219;p3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HOW WILL LOW-INCOME CHILDREN BENEFIT FROM FAIR SHARE?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9c0b0d4ca_1_6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26" name="Google Shape;226;gf9c0b0d4ca_1_6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Lessons from </a:t>
            </a:r>
            <a:r>
              <a:rPr lang="en-US" i="1"/>
              <a:t>Zoning for Equity</a:t>
            </a:r>
            <a:endParaRPr i="1"/>
          </a:p>
        </p:txBody>
      </p:sp>
      <p:pic>
        <p:nvPicPr>
          <p:cNvPr id="227" name="Google Shape;227;gf9c0b0d4ca_1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13" y="1715147"/>
            <a:ext cx="8417166" cy="4639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9c0b0d4ca_1_54"/>
          <p:cNvSpPr txBox="1">
            <a:spLocks noGrp="1"/>
          </p:cNvSpPr>
          <p:nvPr>
            <p:ph type="body" idx="1"/>
          </p:nvPr>
        </p:nvSpPr>
        <p:spPr>
          <a:xfrm>
            <a:off x="380999" y="1719070"/>
            <a:ext cx="8407800" cy="4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7909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“Possible Housing Strategies” (PHS) emphasizes that “Glastonbury wants to be more inclusive as a community.”</a:t>
            </a:r>
            <a:br>
              <a:rPr lang="en-US" dirty="0"/>
            </a:br>
            <a:endParaRPr dirty="0"/>
          </a:p>
          <a:p>
            <a:pPr marL="379095" lvl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Per 2019 § 8-30g list (only 2 unit difference from 2020):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477 of 781 (or 60%) § 8-30g units </a:t>
            </a:r>
            <a:r>
              <a:rPr lang="en-US" i="1" u="sng" dirty="0"/>
              <a:t>either</a:t>
            </a:r>
            <a:r>
              <a:rPr lang="en-US" dirty="0"/>
              <a:t>: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Age-restricted government-assisted (346); or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Subsidized mortgages (131).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Welles Village: 199 of other 304 units (dates back to World War II).</a:t>
            </a:r>
            <a:br>
              <a:rPr lang="en-US" dirty="0"/>
            </a:br>
            <a:endParaRPr dirty="0"/>
          </a:p>
          <a:p>
            <a:pPr marL="379095" lvl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Clear unmet need for affordable, </a:t>
            </a:r>
            <a:r>
              <a:rPr lang="en-US" i="1" u="sng" dirty="0"/>
              <a:t>non-age restricted</a:t>
            </a:r>
            <a:r>
              <a:rPr lang="en-US" dirty="0"/>
              <a:t>, </a:t>
            </a:r>
            <a:r>
              <a:rPr lang="en-US" i="1" u="sng" dirty="0"/>
              <a:t>rental</a:t>
            </a:r>
            <a:r>
              <a:rPr lang="en-US" dirty="0"/>
              <a:t> units.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Plan should focus on need for non-senior housing.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Do not place high priority on CHFA / USDA mortgages (PHS 4.7) or deed restriction for homeownership (PHS 2.3(2)(b) through 2.3(d)).</a:t>
            </a:r>
            <a:endParaRPr dirty="0"/>
          </a:p>
        </p:txBody>
      </p:sp>
      <p:sp>
        <p:nvSpPr>
          <p:cNvPr id="233" name="Google Shape;233;gf9c0b0d4ca_1_5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34" name="Google Shape;234;gf9c0b0d4ca_1_5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Prioritize Affordable Rental Housing Accessible to Lower Income Families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9c0b0d4ca_1_3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40" name="Google Shape;240;gf9c0b0d4ca_1_3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Existing Multifamily Provisions Fall Short</a:t>
            </a:r>
            <a:endParaRPr/>
          </a:p>
        </p:txBody>
      </p:sp>
      <p:pic>
        <p:nvPicPr>
          <p:cNvPr id="241" name="Google Shape;241;gf9c0b0d4ca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800" y="1781622"/>
            <a:ext cx="8115603" cy="463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A FAIR SHARE HOUSING MODEL FOR CONNECTICUT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9c0b0d4ca_1_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47" name="Google Shape;247;gf9c0b0d4ca_1_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Need More (and Less Onerous) “Tools”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for Multifamily throughout Glastonbury</a:t>
            </a:r>
            <a:endParaRPr/>
          </a:p>
        </p:txBody>
      </p:sp>
      <p:pic>
        <p:nvPicPr>
          <p:cNvPr id="248" name="Google Shape;248;gf9c0b0d4ca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638" y="1801223"/>
            <a:ext cx="6978723" cy="474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9c0b0d4ca_1_3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54" name="Google Shape;254;gf9c0b0d4ca_1_3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“Possible Housing Strategies” Echoes Concerns Raised in </a:t>
            </a:r>
            <a:r>
              <a:rPr lang="en-US" i="1" dirty="0"/>
              <a:t>Zoning for Equity</a:t>
            </a:r>
            <a:endParaRPr u="sng" dirty="0"/>
          </a:p>
        </p:txBody>
      </p:sp>
      <p:pic>
        <p:nvPicPr>
          <p:cNvPr id="255" name="Google Shape;255;gf9c0b0d4ca_1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363" y="1876575"/>
            <a:ext cx="3950675" cy="447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9c0b0d4ca_1_48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80010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sz="2400" dirty="0"/>
          </a:p>
          <a:p>
            <a:pPr marL="40005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This is a </a:t>
            </a:r>
            <a:r>
              <a:rPr lang="en-US" sz="2400" i="1" u="sng" dirty="0"/>
              <a:t>planning</a:t>
            </a:r>
            <a:r>
              <a:rPr lang="en-US" sz="2400" dirty="0"/>
              <a:t> problem . . .</a:t>
            </a:r>
          </a:p>
          <a:p>
            <a:pPr marL="9144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n-US" sz="1600" dirty="0"/>
          </a:p>
          <a:p>
            <a:pPr lvl="1" indent="-334327">
              <a:lnSpc>
                <a:spcPct val="90000"/>
              </a:lnSpc>
              <a:buSzPct val="112500"/>
            </a:pPr>
            <a:r>
              <a:rPr lang="en-US" sz="1600" dirty="0"/>
              <a:t>2018 POCD defines “medium density” areas as “primarily composed of single-family homes on a minimum of one acre.”</a:t>
            </a:r>
          </a:p>
          <a:p>
            <a:pPr marL="914400" lvl="1" indent="-33432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12500"/>
              <a:buChar char="▪"/>
            </a:pPr>
            <a:endParaRPr lang="en-US" sz="1600" dirty="0"/>
          </a:p>
          <a:p>
            <a:pPr marL="914400" lvl="1" indent="-33432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12500"/>
              <a:buChar char="▪"/>
            </a:pPr>
            <a:r>
              <a:rPr lang="en-US" sz="1600" dirty="0" err="1"/>
              <a:t>Nat’l</a:t>
            </a:r>
            <a:r>
              <a:rPr lang="en-US" sz="1600" dirty="0"/>
              <a:t> Assoc. of Homebuilders: median </a:t>
            </a:r>
            <a:r>
              <a:rPr lang="en-US" sz="1600" i="1" u="sng" dirty="0"/>
              <a:t>single-family</a:t>
            </a:r>
            <a:r>
              <a:rPr lang="en-US" sz="1600" dirty="0"/>
              <a:t> net-residential density 3.2 units per acre. 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br>
              <a:rPr lang="en-US" sz="1600" dirty="0"/>
            </a:br>
            <a:endParaRPr sz="1600" dirty="0"/>
          </a:p>
          <a:p>
            <a:pPr marL="40005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. . . And a </a:t>
            </a:r>
            <a:r>
              <a:rPr lang="en-US" sz="2400" i="1" u="sng" dirty="0"/>
              <a:t>zoning</a:t>
            </a:r>
            <a:r>
              <a:rPr lang="en-US" sz="2400" dirty="0"/>
              <a:t> problem.</a:t>
            </a:r>
          </a:p>
          <a:p>
            <a:pPr marL="4572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914400" lvl="1" indent="-3695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50000"/>
              <a:buChar char="▪"/>
            </a:pPr>
            <a:r>
              <a:rPr lang="en-US" sz="1600" dirty="0"/>
              <a:t>PAD: 0.5 to 3 units/acre generally; “affordable dwelling units” (only AA &amp; A), up to 6 units/acre.</a:t>
            </a:r>
          </a:p>
          <a:p>
            <a:pPr marL="4572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dirty="0"/>
          </a:p>
          <a:p>
            <a:pPr marL="914400" lvl="1" indent="-3695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50000"/>
              <a:buChar char="▪"/>
            </a:pPr>
            <a:r>
              <a:rPr lang="en-US" sz="1600" dirty="0"/>
              <a:t>Similarly, Town Center Mixed Use (TCMU) Zone: 6 units/acre.</a:t>
            </a:r>
            <a:endParaRPr sz="1600" dirty="0"/>
          </a:p>
          <a:p>
            <a:pPr marL="4572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914400" lvl="1" indent="-3695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50000"/>
              <a:buChar char="▪"/>
            </a:pPr>
            <a:r>
              <a:rPr lang="en-US" sz="1600" i="1" u="sng" dirty="0"/>
              <a:t>Compare</a:t>
            </a:r>
            <a:r>
              <a:rPr lang="en-US" sz="1600" dirty="0"/>
              <a:t> PAD when “elderly or elderly congregate housing”: 11 units/acre.</a:t>
            </a:r>
            <a:br>
              <a:rPr lang="en-US" sz="2400" dirty="0"/>
            </a:br>
            <a:r>
              <a:rPr lang="en-US" sz="2400" dirty="0"/>
              <a:t> </a:t>
            </a:r>
            <a:endParaRPr sz="2400" dirty="0"/>
          </a:p>
        </p:txBody>
      </p:sp>
      <p:sp>
        <p:nvSpPr>
          <p:cNvPr id="261" name="Google Shape;261;gf9c0b0d4ca_1_4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62" name="Google Shape;262;gf9c0b0d4ca_1_4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Exceedingly Low Density Another Issue for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PAD / Other Multifamily Provisions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9c0b0d4ca_1_68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80010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sz="2400" dirty="0"/>
          </a:p>
          <a:p>
            <a:pPr marL="525780" indent="-457200">
              <a:lnSpc>
                <a:spcPct val="90000"/>
              </a:lnSpc>
              <a:spcBef>
                <a:spcPts val="480"/>
              </a:spcBef>
              <a:buSzPct val="85714"/>
              <a:buFont typeface="Wingdings" pitchFamily="2" charset="2"/>
              <a:buChar char="§"/>
            </a:pPr>
            <a:r>
              <a:rPr lang="en-US" dirty="0"/>
              <a:t>Lesson 1: Addressing </a:t>
            </a:r>
            <a:r>
              <a:rPr lang="en-US" i="1" u="sng" dirty="0"/>
              <a:t>planning</a:t>
            </a:r>
            <a:r>
              <a:rPr lang="en-US" dirty="0"/>
              <a:t>, not just zoning, is critical.</a:t>
            </a:r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i="1" u="sng" dirty="0"/>
              <a:t>Good</a:t>
            </a:r>
            <a:r>
              <a:rPr lang="en-US" dirty="0"/>
              <a:t>: PHS 4.5(1)(a) “Consider elevating housing and housing options / choices to a major focus of POCD.”</a:t>
            </a:r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i="1" u="sng" dirty="0"/>
              <a:t>Concern</a:t>
            </a:r>
            <a:r>
              <a:rPr lang="en-US" dirty="0"/>
              <a:t>: PHS 4.5(3) re: Concentrating any future growth to limited areas (</a:t>
            </a:r>
            <a:r>
              <a:rPr lang="en-US" i="1" dirty="0"/>
              <a:t>e.g.</a:t>
            </a:r>
            <a:r>
              <a:rPr lang="en-US" dirty="0"/>
              <a:t>, around “community nodes,” on major roads, on water/sewer, etc.).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dirty="0"/>
          </a:p>
          <a:p>
            <a:pPr marL="51308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sz="2763" dirty="0"/>
              <a:t>Lessons 3 and 6: Do not unduly limit multifamily areas (</a:t>
            </a:r>
            <a:r>
              <a:rPr lang="en-US" sz="2763" i="1" dirty="0"/>
              <a:t>i.e.</a:t>
            </a:r>
            <a:r>
              <a:rPr lang="en-US" sz="2763" dirty="0"/>
              <a:t>, with infrastructure).</a:t>
            </a:r>
            <a:endParaRPr sz="3163"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Modern septic / well technology enables multifamily off water/sewer</a:t>
            </a:r>
            <a:endParaRPr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Consider how to “Expand Housing Options / Choices” </a:t>
            </a:r>
            <a:r>
              <a:rPr lang="en-US" i="1" u="sng" dirty="0"/>
              <a:t>throughout</a:t>
            </a:r>
            <a:r>
              <a:rPr lang="en-US" dirty="0"/>
              <a:t> town, not just in certain locations/areas (relevant to PHS 3.3(2) and (3)).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dirty="0"/>
          </a:p>
          <a:p>
            <a:pPr marL="51308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sz="2763" dirty="0"/>
              <a:t>Lesson 8: Do not over rely on accessory dwelling units (ADUs).</a:t>
            </a:r>
            <a:endParaRPr sz="3163"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sz="2400" dirty="0"/>
              <a:t>Unlikely large number of homeowners will build ADUs.</a:t>
            </a:r>
            <a:endParaRPr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M</a:t>
            </a:r>
            <a:r>
              <a:rPr lang="en-US" sz="2400" dirty="0"/>
              <a:t>ore likely to house family members than to rent.</a:t>
            </a:r>
            <a:endParaRPr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Cannot guarantee affordability (Public Act 21-29 </a:t>
            </a:r>
            <a:r>
              <a:rPr lang="en-US" i="1" u="sng" dirty="0"/>
              <a:t>prohibits</a:t>
            </a:r>
            <a:r>
              <a:rPr lang="en-US" dirty="0"/>
              <a:t> affordability mandates for ADUs).</a:t>
            </a:r>
            <a:endParaRPr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sz="2400" dirty="0"/>
              <a:t>Not conducive to addressing needs of low-income families.</a:t>
            </a:r>
            <a:endParaRPr sz="2400" dirty="0"/>
          </a:p>
          <a:p>
            <a:pPr marL="1371600" lvl="2" indent="-3111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sz="2363" dirty="0"/>
              <a:t>All relevant to PHS 3.2(1)(a).</a:t>
            </a:r>
            <a:endParaRPr sz="2363"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51181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Encourage Committee to refer to intro, conclusion, </a:t>
            </a:r>
            <a:r>
              <a:rPr lang="en-US" i="1" u="sng" dirty="0"/>
              <a:t>and</a:t>
            </a:r>
            <a:r>
              <a:rPr lang="en-US" dirty="0"/>
              <a:t> other town analyses.</a:t>
            </a:r>
            <a:endParaRPr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Towns selected were </a:t>
            </a:r>
            <a:r>
              <a:rPr lang="en-US" i="1" u="sng" dirty="0"/>
              <a:t>illustrative</a:t>
            </a:r>
            <a:r>
              <a:rPr lang="en-US" dirty="0"/>
              <a:t>; could not address every issue in every town.</a:t>
            </a:r>
            <a:endParaRPr dirty="0"/>
          </a:p>
          <a:p>
            <a:pPr marL="914400" lvl="1" indent="-3124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Important to avoid concerns raised in other chapters when crafting recommendations.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gf9c0b0d4ca_1_6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69" name="Google Shape;269;gf9c0b0d4ca_1_6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i="1"/>
              <a:t>Zoning for Equity</a:t>
            </a:r>
            <a:r>
              <a:rPr lang="en-US"/>
              <a:t> Introduction /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Other Sections Offer Valuable Guidance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75" name="Google Shape;2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351" y="439417"/>
            <a:ext cx="5068885" cy="166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1"/>
          <p:cNvSpPr txBox="1"/>
          <p:nvPr/>
        </p:nvSpPr>
        <p:spPr>
          <a:xfrm>
            <a:off x="943475" y="2459400"/>
            <a:ext cx="31662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Sam Giffin, M.C.P.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Policy and Data Analyst</a:t>
            </a:r>
            <a:endParaRPr sz="19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 u="sng">
                <a:solidFill>
                  <a:srgbClr val="0000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sgiffin</a:t>
            </a:r>
            <a:r>
              <a:rPr lang="en-US" sz="1900" u="sng">
                <a:solidFill>
                  <a:srgbClr val="0000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@ctoca.org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323988" y="6036100"/>
            <a:ext cx="836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Check us out and join the coalition at: </a:t>
            </a:r>
            <a:r>
              <a:rPr lang="en-US" sz="2000" i="1" u="sng">
                <a:solidFill>
                  <a:srgbClr val="0000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http://www.ctoca.org</a:t>
            </a:r>
            <a:r>
              <a:rPr lang="en-US"/>
              <a:t>.</a:t>
            </a:r>
            <a:endParaRPr/>
          </a:p>
        </p:txBody>
      </p:sp>
      <p:sp>
        <p:nvSpPr>
          <p:cNvPr id="278" name="Google Shape;278;p31"/>
          <p:cNvSpPr txBox="1"/>
          <p:nvPr/>
        </p:nvSpPr>
        <p:spPr>
          <a:xfrm>
            <a:off x="3033900" y="4017000"/>
            <a:ext cx="4120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Open Communities Alliance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75 Charter Oak Avenue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Suite 1-200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Hartford, CT 06106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Tel. 860.610-6040 </a:t>
            </a:r>
            <a:endParaRPr/>
          </a:p>
        </p:txBody>
      </p:sp>
      <p:sp>
        <p:nvSpPr>
          <p:cNvPr id="279" name="Google Shape;279;p31"/>
          <p:cNvSpPr txBox="1"/>
          <p:nvPr/>
        </p:nvSpPr>
        <p:spPr>
          <a:xfrm>
            <a:off x="4986025" y="2459400"/>
            <a:ext cx="31662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Roger Maldonado, Esq.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Staff Attorney</a:t>
            </a:r>
            <a:endParaRPr sz="19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 u="sng">
                <a:solidFill>
                  <a:srgbClr val="0000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rmaldonado</a:t>
            </a:r>
            <a:r>
              <a:rPr lang="en-US" sz="1900" u="sng">
                <a:solidFill>
                  <a:srgbClr val="0000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@ctoca.org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c0b0d4ca_0_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8" name="Google Shape;118;gf9c0b0d4ca_0_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HOUSING INEQUITY IN GLASTONBURY</a:t>
            </a:r>
            <a:endParaRPr/>
          </a:p>
        </p:txBody>
      </p:sp>
      <p:graphicFrame>
        <p:nvGraphicFramePr>
          <p:cNvPr id="119" name="Google Shape;119;gf9c0b0d4ca_0_8"/>
          <p:cNvGraphicFramePr/>
          <p:nvPr/>
        </p:nvGraphicFramePr>
        <p:xfrm>
          <a:off x="1057538" y="2690663"/>
          <a:ext cx="7028925" cy="2338550"/>
        </p:xfrm>
        <a:graphic>
          <a:graphicData uri="http://schemas.openxmlformats.org/drawingml/2006/table">
            <a:tbl>
              <a:tblPr>
                <a:noFill/>
                <a:tableStyleId>{08D88AB0-BF6B-4C74-9156-9B3A05141C5F}</a:tableStyleId>
              </a:tblPr>
              <a:tblGrid>
                <a:gridCol w="17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(non-Hispanic)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 (non-Hispanic)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Asian (non-Hispanic)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Hispanic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Glastonbury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80.9%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2.1%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8.7%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5.8%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Hartford County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61.1%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12.9%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5.3%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18.0%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Connecticut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66.9%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9.9%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4.5%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16.1%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0" name="Google Shape;120;gf9c0b0d4ca_0_8"/>
          <p:cNvSpPr txBox="1"/>
          <p:nvPr/>
        </p:nvSpPr>
        <p:spPr>
          <a:xfrm>
            <a:off x="7126550" y="5896050"/>
            <a:ext cx="17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 Source: ACS 2019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9c0b0d4ca_0_1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6" name="Google Shape;126;gf9c0b0d4ca_0_1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HOUSING INEQUITY IN GLASTONBURY</a:t>
            </a:r>
            <a:endParaRPr/>
          </a:p>
        </p:txBody>
      </p:sp>
      <p:graphicFrame>
        <p:nvGraphicFramePr>
          <p:cNvPr id="127" name="Google Shape;127;gf9c0b0d4ca_0_16"/>
          <p:cNvGraphicFramePr/>
          <p:nvPr/>
        </p:nvGraphicFramePr>
        <p:xfrm>
          <a:off x="493850" y="3124088"/>
          <a:ext cx="8323725" cy="2338550"/>
        </p:xfrm>
        <a:graphic>
          <a:graphicData uri="http://schemas.openxmlformats.org/drawingml/2006/table">
            <a:tbl>
              <a:tblPr>
                <a:noFill/>
                <a:tableStyleId>{08D88AB0-BF6B-4C74-9156-9B3A05141C5F}</a:tableStyleId>
              </a:tblPr>
              <a:tblGrid>
                <a:gridCol w="17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Single Family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Duplex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3 to 9 units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10 to 19 Units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20+ Units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solidFill>
                      <a:srgbClr val="BE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Glastonbury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83.33%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2.40%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6.10%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1.22%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5.96%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Hartford County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61.26%</a:t>
                      </a:r>
                      <a:endParaRPr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7.76%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15.81%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4.40%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10.19%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E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Connecticut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7875" marR="17875" marT="1787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64.31%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8.18%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14.08%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3.78%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8.84%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" name="Google Shape;128;gf9c0b0d4ca_0_16"/>
          <p:cNvSpPr txBox="1"/>
          <p:nvPr/>
        </p:nvSpPr>
        <p:spPr>
          <a:xfrm>
            <a:off x="6640050" y="5832625"/>
            <a:ext cx="203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 Source: ACS 2019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628650" y="609600"/>
            <a:ext cx="7886700" cy="68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03A"/>
              </a:buClr>
              <a:buSzPts val="4400"/>
              <a:buFont typeface="Libre Franklin Medium"/>
              <a:buNone/>
            </a:pPr>
            <a:r>
              <a:rPr lang="en-US" b="1" i="1"/>
              <a:t>CT LAWS GOVERNING ZONING</a:t>
            </a:r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628650" y="1731309"/>
            <a:ext cx="7886700" cy="367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8862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400" i="1" dirty="0"/>
              <a:t>Zoning Enabling Act, CGS Sec. 8-2 &amp; Planning Mandates, CGS Sec. 8-23:</a:t>
            </a:r>
            <a:r>
              <a:rPr lang="en-US" sz="2400" dirty="0"/>
              <a:t> These laws require that towns "encourage the development of … multifamily dwellings" to meet the regional affordable housing need and “promote housing choice and economic diversity, including housing for both low- and moderate-income households.”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8620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en-US" dirty="0"/>
              <a:t>Mandatory Inclusionary Zoning – Montgomery County, Maryland</a:t>
            </a:r>
          </a:p>
          <a:p>
            <a:pPr marL="388620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en-US" dirty="0"/>
          </a:p>
          <a:p>
            <a:pPr marL="388620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en-US" dirty="0"/>
              <a:t>Builder’s Remedies – Connecticut and Massachusetts</a:t>
            </a:r>
          </a:p>
          <a:p>
            <a:pPr marL="45720" indent="0">
              <a:spcBef>
                <a:spcPts val="0"/>
              </a:spcBef>
              <a:buSzPts val="2000"/>
              <a:buNone/>
            </a:pPr>
            <a:endParaRPr lang="en-US" dirty="0"/>
          </a:p>
          <a:p>
            <a:pPr marL="388620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en-US" dirty="0"/>
              <a:t>Allow Duplexes, Triplexes and Quadriplexes – Minneapolis and Oregon</a:t>
            </a:r>
          </a:p>
          <a:p>
            <a:pPr marL="388620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en-US" dirty="0"/>
          </a:p>
          <a:p>
            <a:pPr marL="388620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en-US" dirty="0"/>
              <a:t>Regional Needs Assessment - California </a:t>
            </a:r>
          </a:p>
          <a:p>
            <a:pPr marL="45720" indent="0">
              <a:spcBef>
                <a:spcPts val="0"/>
              </a:spcBef>
              <a:buSzPts val="2000"/>
              <a:buNone/>
            </a:pPr>
            <a:endParaRPr lang="en-US" dirty="0"/>
          </a:p>
          <a:p>
            <a:pPr marL="388620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en-US" dirty="0"/>
              <a:t>Fair Share – New Jersey</a:t>
            </a:r>
            <a:endParaRPr dirty="0"/>
          </a:p>
          <a:p>
            <a:pPr marL="274320" lvl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SOLUTIONS IN OTHER STATES/PLACES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80010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After… </a:t>
            </a:r>
            <a:endParaRPr dirty="0"/>
          </a:p>
          <a:p>
            <a:pPr marL="4572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8862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400" dirty="0"/>
              <a:t>Seven years of interviews and conversations with community members, zoning board members, state officials, builders and more.</a:t>
            </a:r>
            <a:br>
              <a:rPr lang="en-US" sz="2400" dirty="0"/>
            </a:br>
            <a:endParaRPr sz="2400" dirty="0"/>
          </a:p>
          <a:p>
            <a:pPr marL="38862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400" dirty="0"/>
              <a:t>Five years of research.</a:t>
            </a:r>
          </a:p>
          <a:p>
            <a:pPr marL="38862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endParaRPr lang="en-US" sz="2400" dirty="0"/>
          </a:p>
          <a:p>
            <a:pPr marL="38862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400" dirty="0"/>
              <a:t>Two years of deep data analysis.</a:t>
            </a:r>
            <a:endParaRPr lang="en-US" dirty="0"/>
          </a:p>
          <a:p>
            <a:pPr marL="38862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endParaRPr lang="en-US" sz="2400" dirty="0"/>
          </a:p>
          <a:p>
            <a:pPr marL="38862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400" dirty="0"/>
              <a:t>We developed HB 6611, Fair Share Planning and Zoning</a:t>
            </a:r>
            <a:br>
              <a:rPr lang="en-US" sz="2400" dirty="0"/>
            </a:br>
            <a:endParaRPr sz="2400" dirty="0"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FAIR SHARE PLANNING AND ZONING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7187801" y="457200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Fair Share: STEP 1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r>
              <a:rPr lang="en-US" sz="4400"/>
              <a:t>HOW MUCH AFFORDABLE HOUSING DO WE NEED? </a:t>
            </a:r>
            <a:br>
              <a:rPr lang="en-US" sz="4400"/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133072" y="1502688"/>
            <a:ext cx="8877855" cy="5355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  STEP 1: Develop a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Base</a:t>
            </a:r>
            <a:r>
              <a:rPr lang="en-US"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for Housing Need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BRINGING FAIR SHARE TO CT</a:t>
            </a:r>
            <a:endParaRPr/>
          </a:p>
        </p:txBody>
      </p:sp>
      <p:graphicFrame>
        <p:nvGraphicFramePr>
          <p:cNvPr id="163" name="Google Shape;163;p20"/>
          <p:cNvGraphicFramePr/>
          <p:nvPr/>
        </p:nvGraphicFramePr>
        <p:xfrm>
          <a:off x="457385" y="2438400"/>
          <a:ext cx="8000800" cy="3475380"/>
        </p:xfrm>
        <a:graphic>
          <a:graphicData uri="http://schemas.openxmlformats.org/drawingml/2006/table">
            <a:tbl>
              <a:tblPr>
                <a:noFill/>
                <a:tableStyleId>{996E87BE-8E35-48BE-9B24-FCAC014C92A4}</a:tableStyleId>
              </a:tblPr>
              <a:tblGrid>
                <a:gridCol w="192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2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Need: Low Income and Cost Burdened Households</a:t>
                      </a:r>
                      <a:endParaRPr sz="28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47800" marR="147800" marT="73900" marB="73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Households</a:t>
                      </a:r>
                      <a:endParaRPr sz="1400" u="none" strike="noStrike" cap="none"/>
                    </a:p>
                  </a:txBody>
                  <a:tcPr marL="10275" marR="10275" marT="102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Burdened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(paying more than than 30% of income on housing)</a:t>
                      </a:r>
                      <a:endParaRPr sz="1400" u="none" strike="noStrike" cap="none"/>
                    </a:p>
                  </a:txBody>
                  <a:tcPr marL="10275" marR="10275" marT="102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Severely Cost Burdened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(paying more than 50% of income on housing)</a:t>
                      </a:r>
                      <a:endParaRPr sz="1400" u="none" strike="noStrike" cap="none"/>
                    </a:p>
                  </a:txBody>
                  <a:tcPr marL="10275" marR="10275" marT="102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Households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1,354,715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474,040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220,695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Below 80% AMI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570,270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376,850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208,130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Below 50% AMI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386,670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293,940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188,010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Below 30% AMI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214,745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167,495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135,740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275" marR="10275" marT="102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" name="Google Shape;164;p20"/>
          <p:cNvSpPr/>
          <p:nvPr/>
        </p:nvSpPr>
        <p:spPr>
          <a:xfrm>
            <a:off x="6772438" y="5514853"/>
            <a:ext cx="2057400" cy="533400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394252" y="4705327"/>
            <a:ext cx="8534400" cy="15154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283246" y="5104000"/>
            <a:ext cx="8534400" cy="15154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id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1472</Words>
  <Application>Microsoft Macintosh PowerPoint</Application>
  <PresentationFormat>On-screen Show (4:3)</PresentationFormat>
  <Paragraphs>271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Arial</vt:lpstr>
      <vt:lpstr>Wingdings</vt:lpstr>
      <vt:lpstr>Noto Sans Symbols</vt:lpstr>
      <vt:lpstr>Libre Franklin Medium</vt:lpstr>
      <vt:lpstr>Grid</vt:lpstr>
      <vt:lpstr>FAIR SHARE IN GLASTONBURY </vt:lpstr>
      <vt:lpstr>A FAIR SHARE HOUSING MODEL FOR CONNECTICUT</vt:lpstr>
      <vt:lpstr>HOUSING INEQUITY IN GLASTONBURY</vt:lpstr>
      <vt:lpstr>HOUSING INEQUITY IN GLASTONBURY</vt:lpstr>
      <vt:lpstr>CT LAWS GOVERNING ZONING</vt:lpstr>
      <vt:lpstr>SOLUTIONS IN OTHER STATES/PLACES</vt:lpstr>
      <vt:lpstr>FAIR SHARE PLANNING AND ZONING</vt:lpstr>
      <vt:lpstr>HOW MUCH AFFORDABLE HOUSING DO WE NEED?  </vt:lpstr>
      <vt:lpstr>BRINGING FAIR SHARE TO CT</vt:lpstr>
      <vt:lpstr>TOWN AND REGIONAL ALLOCATIONS</vt:lpstr>
      <vt:lpstr>FAIR SHARE ALLOCATIONS</vt:lpstr>
      <vt:lpstr>HOUSING INEQUITY IN GLASTONBURY</vt:lpstr>
      <vt:lpstr>FAIR SHARE ALLOCATIONS</vt:lpstr>
      <vt:lpstr>INTEGRATIVE ELEMENTS</vt:lpstr>
      <vt:lpstr>FAIR SHARE: NEW JERSEY SUCCESS</vt:lpstr>
      <vt:lpstr>HOW WILL LOW-INCOME CHILDREN BENEFIT FROM FAIR SHARE?</vt:lpstr>
      <vt:lpstr>Lessons from Zoning for Equity</vt:lpstr>
      <vt:lpstr>Prioritize Affordable Rental Housing Accessible to Lower Income Families</vt:lpstr>
      <vt:lpstr>Existing Multifamily Provisions Fall Short</vt:lpstr>
      <vt:lpstr>Need More (and Less Onerous) “Tools”  for Multifamily throughout Glastonbury</vt:lpstr>
      <vt:lpstr>“Possible Housing Strategies” Echoes Concerns Raised in Zoning for Equity</vt:lpstr>
      <vt:lpstr>Exceedingly Low Density Another Issue for  PAD / Other Multifamily Provisions</vt:lpstr>
      <vt:lpstr>Zoning for Equity Introduction /  Other Sections Offer Valuable Guidance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SHARE IN GLASTONBURY </dc:title>
  <dc:creator>Erin Boggs</dc:creator>
  <cp:lastModifiedBy>Roger Maldonado</cp:lastModifiedBy>
  <cp:revision>1</cp:revision>
  <dcterms:created xsi:type="dcterms:W3CDTF">2020-08-12T20:44:22Z</dcterms:created>
  <dcterms:modified xsi:type="dcterms:W3CDTF">2021-10-20T23:49:07Z</dcterms:modified>
</cp:coreProperties>
</file>